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9"/>
  </p:notesMasterIdLst>
  <p:sldIdLst>
    <p:sldId id="344" r:id="rId2"/>
    <p:sldId id="345" r:id="rId3"/>
    <p:sldId id="277" r:id="rId4"/>
    <p:sldId id="341" r:id="rId5"/>
    <p:sldId id="324" r:id="rId6"/>
    <p:sldId id="275" r:id="rId7"/>
    <p:sldId id="346" r:id="rId8"/>
    <p:sldId id="278" r:id="rId9"/>
    <p:sldId id="279" r:id="rId10"/>
    <p:sldId id="325" r:id="rId11"/>
    <p:sldId id="326" r:id="rId12"/>
    <p:sldId id="327" r:id="rId13"/>
    <p:sldId id="328" r:id="rId14"/>
    <p:sldId id="329" r:id="rId15"/>
    <p:sldId id="342" r:id="rId16"/>
    <p:sldId id="340" r:id="rId17"/>
    <p:sldId id="347" r:id="rId18"/>
    <p:sldId id="280" r:id="rId19"/>
    <p:sldId id="334" r:id="rId20"/>
    <p:sldId id="335" r:id="rId21"/>
    <p:sldId id="281" r:id="rId22"/>
    <p:sldId id="343" r:id="rId23"/>
    <p:sldId id="352" r:id="rId24"/>
    <p:sldId id="353" r:id="rId25"/>
    <p:sldId id="337" r:id="rId26"/>
    <p:sldId id="336" r:id="rId27"/>
    <p:sldId id="25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D15FEA-7F7B-7040-AA7D-857C53A1B0AC}" v="24" dt="2020-05-12T02:40:09.46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1"/>
    <p:restoredTop sz="94689"/>
  </p:normalViewPr>
  <p:slideViewPr>
    <p:cSldViewPr snapToGrid="0">
      <p:cViewPr varScale="1">
        <p:scale>
          <a:sx n="147" d="100"/>
          <a:sy n="147" d="100"/>
        </p:scale>
        <p:origin x="416" y="20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267920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361739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265268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22</a:t>
            </a:fld>
            <a:endParaRPr lang="en-US"/>
          </a:p>
        </p:txBody>
      </p:sp>
    </p:spTree>
    <p:extLst>
      <p:ext uri="{BB962C8B-B14F-4D97-AF65-F5344CB8AC3E}">
        <p14:creationId xmlns:p14="http://schemas.microsoft.com/office/powerpoint/2010/main" val="68782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23</a:t>
            </a:fld>
            <a:endParaRPr lang="en-US"/>
          </a:p>
        </p:txBody>
      </p:sp>
    </p:spTree>
    <p:extLst>
      <p:ext uri="{BB962C8B-B14F-4D97-AF65-F5344CB8AC3E}">
        <p14:creationId xmlns:p14="http://schemas.microsoft.com/office/powerpoint/2010/main" val="281760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5/12/20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5/12/20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5/12/20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5/12/20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5/12/20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getbootstrap.com/2.3.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einsteindata4u/covid1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SVC Model</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35750DEA-4638-9C4E-AFF1-433E5C531981}"/>
              </a:ext>
            </a:extLst>
          </p:cNvPr>
          <p:cNvSpPr txBox="1"/>
          <p:nvPr/>
        </p:nvSpPr>
        <p:spPr>
          <a:xfrm>
            <a:off x="7668285" y="860079"/>
            <a:ext cx="726481" cy="369332"/>
          </a:xfrm>
          <a:prstGeom prst="rect">
            <a:avLst/>
          </a:prstGeom>
          <a:solidFill>
            <a:srgbClr val="FFC000"/>
          </a:solidFill>
        </p:spPr>
        <p:txBody>
          <a:bodyPr wrap="none" rtlCol="0">
            <a:spAutoFit/>
          </a:bodyPr>
          <a:lstStyle/>
          <a:p>
            <a:r>
              <a:rPr lang="en-US" dirty="0"/>
              <a:t>Grant</a:t>
            </a:r>
          </a:p>
        </p:txBody>
      </p:sp>
    </p:spTree>
    <p:extLst>
      <p:ext uri="{BB962C8B-B14F-4D97-AF65-F5344CB8AC3E}">
        <p14:creationId xmlns:p14="http://schemas.microsoft.com/office/powerpoint/2010/main" val="314428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Probability Predictor</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1A09229F-3AC7-9E4C-A330-D0D2F5E07A76}"/>
              </a:ext>
            </a:extLst>
          </p:cNvPr>
          <p:cNvSpPr txBox="1"/>
          <p:nvPr/>
        </p:nvSpPr>
        <p:spPr>
          <a:xfrm>
            <a:off x="7668285" y="860079"/>
            <a:ext cx="735330" cy="369332"/>
          </a:xfrm>
          <a:prstGeom prst="rect">
            <a:avLst/>
          </a:prstGeom>
          <a:solidFill>
            <a:srgbClr val="FFC000"/>
          </a:solidFill>
        </p:spPr>
        <p:txBody>
          <a:bodyPr wrap="none" rtlCol="0">
            <a:spAutoFit/>
          </a:bodyPr>
          <a:lstStyle/>
          <a:p>
            <a:r>
              <a:rPr lang="en-US" dirty="0"/>
              <a:t>Alexis</a:t>
            </a:r>
          </a:p>
        </p:txBody>
      </p:sp>
    </p:spTree>
    <p:extLst>
      <p:ext uri="{BB962C8B-B14F-4D97-AF65-F5344CB8AC3E}">
        <p14:creationId xmlns:p14="http://schemas.microsoft.com/office/powerpoint/2010/main" val="4049488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A5DEC590-5BE7-104A-8A11-F9CEAB3E2C8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325970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2"/>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a:t>Building the ORM classes, SQLite database</a:t>
            </a:r>
            <a:br>
              <a:rPr lang="en-US" sz="2800" b="0"/>
            </a:br>
            <a:endParaRPr lang="en-US" sz="280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2"/>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3"/>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a:t>We are using Python Flask for building a server that interact with ORM </a:t>
            </a:r>
            <a:r>
              <a:rPr lang="en-US" err="1"/>
              <a:t>SQLAlchemy</a:t>
            </a:r>
            <a:r>
              <a:rPr lang="en-US"/>
              <a:t> classes and flask-marshmallow /marshmallow-</a:t>
            </a:r>
            <a:r>
              <a:rPr lang="en-US" err="1"/>
              <a:t>sqlalchemy</a:t>
            </a:r>
            <a:r>
              <a:rPr lang="en-US"/>
              <a:t> for serializing and deserializing the data, render the html page that contains our Model related details. Our database is SQLite which we use to store user entered form data using Post Rest APIs</a:t>
            </a:r>
          </a:p>
          <a:p>
            <a:pPr marL="0" indent="0">
              <a:buNone/>
            </a:pPr>
            <a:endParaRPr lang="en-US"/>
          </a:p>
        </p:txBody>
      </p:sp>
    </p:spTree>
    <p:extLst>
      <p:ext uri="{BB962C8B-B14F-4D97-AF65-F5344CB8AC3E}">
        <p14:creationId xmlns:p14="http://schemas.microsoft.com/office/powerpoint/2010/main" val="34211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2"/>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3"/>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4555671"/>
            <a:ext cx="4602152" cy="1463315"/>
          </a:xfrm>
        </p:spPr>
        <p:txBody>
          <a:bodyPr>
            <a:normAutofit/>
          </a:bodyPr>
          <a:lstStyle/>
          <a:p>
            <a:pPr marL="0" indent="0">
              <a:lnSpc>
                <a:spcPct val="100000"/>
              </a:lnSpc>
              <a:buNone/>
            </a:pPr>
            <a:endParaRPr lang="en-US" sz="1300"/>
          </a:p>
          <a:p>
            <a:pPr marL="0" indent="0">
              <a:lnSpc>
                <a:spcPct val="100000"/>
              </a:lnSpc>
              <a:buNone/>
            </a:pPr>
            <a:r>
              <a:rPr lang="en-US" sz="1300"/>
              <a:t>Though we need just Post rest </a:t>
            </a:r>
            <a:r>
              <a:rPr lang="en-US" sz="1300" err="1"/>
              <a:t>api</a:t>
            </a:r>
            <a:r>
              <a:rPr lang="en-US" sz="1300"/>
              <a:t> to create each prediction form entry per patient, we created other rest </a:t>
            </a:r>
            <a:r>
              <a:rPr lang="en-US" sz="1300" err="1"/>
              <a:t>apis</a:t>
            </a:r>
            <a:r>
              <a:rPr lang="en-US" sz="1300"/>
              <a:t> Get all, Get(id), Delete(id) </a:t>
            </a:r>
            <a:r>
              <a:rPr lang="en-US" sz="1300" err="1"/>
              <a:t>etc</a:t>
            </a:r>
            <a:r>
              <a:rPr lang="en-US" sz="130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a:t>
            </a:r>
            <a:r>
              <a:rPr lang="en-US" dirty="0" err="1"/>
              <a:t>datbase</a:t>
            </a:r>
            <a:r>
              <a:rPr lang="en-US" dirty="0"/>
              <a:t>.</a:t>
            </a:r>
          </a:p>
          <a:p>
            <a:r>
              <a:rPr lang="en-US" dirty="0"/>
              <a:t>We connect our models to the prediction form</a:t>
            </a:r>
          </a:p>
          <a:p>
            <a:r>
              <a:rPr lang="en-US" dirty="0"/>
              <a:t>We will also be using </a:t>
            </a:r>
            <a:r>
              <a:rPr lang="en-US" dirty="0">
                <a:hlinkClick r:id="rId2"/>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3"/>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Additional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OtherPages.mp4" descr="OtherPages.mp4">
            <a:hlinkClick r:id="" action="ppaction://media"/>
            <a:extLst>
              <a:ext uri="{FF2B5EF4-FFF2-40B4-BE49-F238E27FC236}">
                <a16:creationId xmlns:a16="http://schemas.microsoft.com/office/drawing/2014/main" id="{2BE6E2B3-C924-2E48-ADD5-C6077D5AA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0455" y="413053"/>
            <a:ext cx="5902704" cy="6065576"/>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lstStyle/>
          <a:p>
            <a:r>
              <a:rPr lang="en-US" dirty="0"/>
              <a:t>The Concept of using off the shelf blood tests to predict likelihood of a novel respiratory disease was prototyped.</a:t>
            </a:r>
          </a:p>
          <a:p>
            <a:r>
              <a:rPr lang="en-US" dirty="0"/>
              <a:t>Although accuracy was relatively high, &gt;90%, recall (ability to correctly identify positive cases) was relatively low, ~60%.</a:t>
            </a:r>
          </a:p>
          <a:p>
            <a:r>
              <a:rPr lang="en-US" dirty="0"/>
              <a:t>Production usage requires much greater accuracy and recall.</a:t>
            </a:r>
          </a:p>
          <a:p>
            <a:r>
              <a:rPr lang="en-US"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4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4" name="Rectangle 4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6" name="Group 4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7" name="Straight Connector 4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55" name="Rectangle 5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6628C520-EFA4-BA46-A6A0-520261D303A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b="0" cap="all" spc="-100" dirty="0">
                <a:solidFill>
                  <a:schemeClr val="tx1"/>
                </a:solidFill>
              </a:rPr>
              <a:t>Questions </a:t>
            </a:r>
          </a:p>
        </p:txBody>
      </p:sp>
      <p:cxnSp>
        <p:nvCxnSpPr>
          <p:cNvPr id="57" name="Straight Connector 5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3730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Story:</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2"/>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D2DB9B-F27B-2946-B7A1-EDC30D83500B}"/>
              </a:ext>
            </a:extLst>
          </p:cNvPr>
          <p:cNvSpPr txBox="1"/>
          <p:nvPr/>
        </p:nvSpPr>
        <p:spPr>
          <a:xfrm>
            <a:off x="7668285" y="860079"/>
            <a:ext cx="2449132" cy="369332"/>
          </a:xfrm>
          <a:prstGeom prst="rect">
            <a:avLst/>
          </a:prstGeom>
          <a:solidFill>
            <a:srgbClr val="FFC000"/>
          </a:solidFill>
        </p:spPr>
        <p:txBody>
          <a:bodyPr wrap="none" rtlCol="0">
            <a:spAutoFit/>
          </a:bodyPr>
          <a:lstStyle/>
          <a:p>
            <a:r>
              <a:rPr lang="en-US" dirty="0"/>
              <a:t>Alexis – add more story</a:t>
            </a:r>
          </a:p>
        </p:txBody>
      </p:sp>
    </p:spTree>
    <p:extLst>
      <p:ext uri="{BB962C8B-B14F-4D97-AF65-F5344CB8AC3E}">
        <p14:creationId xmlns:p14="http://schemas.microsoft.com/office/powerpoint/2010/main" val="310008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1323439"/>
          </a:xfrm>
          <a:prstGeom prst="rect">
            <a:avLst/>
          </a:prstGeom>
          <a:noFill/>
        </p:spPr>
        <p:txBody>
          <a:bodyPr wrap="none" rtlCol="0">
            <a:spAutoFit/>
          </a:bodyPr>
          <a:lstStyle/>
          <a:p>
            <a:pPr marL="342900" indent="-342900">
              <a:buAutoNum type="arabicPeriod"/>
            </a:pPr>
            <a:r>
              <a:rPr lang="en-US" sz="2000" dirty="0">
                <a:solidFill>
                  <a:schemeClr val="bg1"/>
                </a:solidFill>
              </a:rPr>
              <a:t>Data Exploration</a:t>
            </a:r>
          </a:p>
          <a:p>
            <a:pPr marL="342900" indent="-342900">
              <a:buAutoNum type="arabicPeriod"/>
            </a:pPr>
            <a:r>
              <a:rPr lang="en-US" sz="2000" dirty="0">
                <a:solidFill>
                  <a:schemeClr val="bg1"/>
                </a:solidFill>
              </a:rPr>
              <a:t>Model Building of several models with evaluation</a:t>
            </a:r>
          </a:p>
          <a:p>
            <a:pPr marL="342900" indent="-342900">
              <a:buAutoNum type="arabicPeriod"/>
            </a:pPr>
            <a:r>
              <a:rPr lang="en-US" sz="2000" dirty="0">
                <a:solidFill>
                  <a:schemeClr val="bg1"/>
                </a:solidFill>
              </a:rPr>
              <a:t>Website development including input form</a:t>
            </a:r>
          </a:p>
          <a:p>
            <a:pPr marL="342900" indent="-342900">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p:txBody>
          <a:bodyPr>
            <a:normAutofit fontScale="90000"/>
          </a:bodyPr>
          <a:lstStyle/>
          <a:p>
            <a:br>
              <a:rPr lang="en-US" sz="3100" b="0" dirty="0"/>
            </a:br>
            <a:br>
              <a:rPr lang="en-US" sz="3100" b="0" dirty="0"/>
            </a:br>
            <a:r>
              <a:rPr lang="en-US" sz="3100" b="0" dirty="0"/>
              <a:t>Logistic Regression Model</a:t>
            </a:r>
            <a:br>
              <a:rPr lang="en-US" b="0" dirty="0"/>
            </a:br>
            <a:br>
              <a:rPr lang="en-US" b="0" dirty="0"/>
            </a:br>
            <a:endParaRPr lang="en-US"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797AA415-D5D5-6F47-8B28-6989C0897AD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15384540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1255</Words>
  <Application>Microsoft Macintosh PowerPoint</Application>
  <PresentationFormat>Widescreen</PresentationFormat>
  <Paragraphs>126</Paragraphs>
  <Slides>27</Slides>
  <Notes>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Schoolbook</vt:lpstr>
      <vt:lpstr>Franklin Gothic Book</vt:lpstr>
      <vt:lpstr>Garamond</vt:lpstr>
      <vt:lpstr>SavonVTI</vt:lpstr>
      <vt:lpstr>COVID-19 Prediction Models Based ON Non-COVID Lab Tests</vt:lpstr>
      <vt:lpstr>COVID-19 Prediction Models Based ON Non-COVID Lab Tests</vt:lpstr>
      <vt:lpstr>Story:</vt:lpstr>
      <vt:lpstr>Project Steps</vt:lpstr>
      <vt:lpstr>Libraries, Packages and Platforms</vt:lpstr>
      <vt:lpstr>Project Structure</vt:lpstr>
      <vt:lpstr>COVID-19 Prediction Models Based ON Non-COVID Lab Tests</vt:lpstr>
      <vt:lpstr>Model Building: Pre-processing the data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SVC Model</vt:lpstr>
      <vt:lpstr>Probability Predictor</vt:lpstr>
      <vt:lpstr>Comparison</vt:lpstr>
      <vt:lpstr>COVID-19 Prediction Models Based ON Non-COVID Lab Tests</vt:lpstr>
      <vt:lpstr>Building the server and Routes  </vt:lpstr>
      <vt:lpstr>Building the ORM classes, SQLite database </vt:lpstr>
      <vt:lpstr>Rest APIs : Post,Get, Get(id), Delete(id) </vt:lpstr>
      <vt:lpstr>Front-end side preparation, Folder structure </vt:lpstr>
      <vt:lpstr>Prediction Entry Form</vt:lpstr>
      <vt:lpstr>Additional Pages</vt:lpstr>
      <vt:lpstr>COVID-19 Prediction Models Based ON Non-COVID Lab Tests</vt:lpstr>
      <vt:lpstr>Conclusions</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Perumal, Alexis</cp:lastModifiedBy>
  <cp:revision>12</cp:revision>
  <dcterms:created xsi:type="dcterms:W3CDTF">2020-05-11T23:05:18Z</dcterms:created>
  <dcterms:modified xsi:type="dcterms:W3CDTF">2020-05-12T07:28:56Z</dcterms:modified>
</cp:coreProperties>
</file>